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16"/>
  </p:notesMasterIdLst>
  <p:sldIdLst>
    <p:sldId id="464" r:id="rId2"/>
    <p:sldId id="478" r:id="rId3"/>
    <p:sldId id="480" r:id="rId4"/>
    <p:sldId id="483" r:id="rId5"/>
    <p:sldId id="485" r:id="rId6"/>
    <p:sldId id="488" r:id="rId7"/>
    <p:sldId id="479" r:id="rId8"/>
    <p:sldId id="486" r:id="rId9"/>
    <p:sldId id="481" r:id="rId10"/>
    <p:sldId id="487" r:id="rId11"/>
    <p:sldId id="484" r:id="rId12"/>
    <p:sldId id="482" r:id="rId13"/>
    <p:sldId id="490" r:id="rId14"/>
    <p:sldId id="489" r:id="rId1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5" userDrawn="1">
          <p15:clr>
            <a:srgbClr val="A4A3A4"/>
          </p15:clr>
        </p15:guide>
        <p15:guide id="2" pos="1202" userDrawn="1">
          <p15:clr>
            <a:srgbClr val="A4A3A4"/>
          </p15:clr>
        </p15:guide>
        <p15:guide id="3" pos="5602" userDrawn="1">
          <p15:clr>
            <a:srgbClr val="A4A3A4"/>
          </p15:clr>
        </p15:guide>
        <p15:guide id="5" orient="horz" pos="316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2B34"/>
    <a:srgbClr val="FFD53B"/>
    <a:srgbClr val="F6F4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showGuides="1">
      <p:cViewPr varScale="1">
        <p:scale>
          <a:sx n="134" d="100"/>
          <a:sy n="134" d="100"/>
        </p:scale>
        <p:origin x="392" y="176"/>
      </p:cViewPr>
      <p:guideLst>
        <p:guide orient="horz" pos="55"/>
        <p:guide pos="1202"/>
        <p:guide pos="5602"/>
        <p:guide orient="horz" pos="3162"/>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2.png>
</file>

<file path=ppt/media/image3.png>
</file>

<file path=ppt/media/image4.png>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159322-6C85-4127-9E81-7F8BF0D70E1A}" type="datetimeFigureOut">
              <a:rPr lang="zh-CN" altLang="en-US" smtClean="0"/>
              <a:t>2019/5/25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EA76D6-C0AA-410F-9DDC-526F0CB07C6D}" type="slidenum">
              <a:rPr lang="zh-CN" altLang="en-US" smtClean="0"/>
              <a:t>‹#›</a:t>
            </a:fld>
            <a:endParaRPr lang="zh-CN" altLang="en-US"/>
          </a:p>
        </p:txBody>
      </p:sp>
    </p:spTree>
    <p:extLst>
      <p:ext uri="{BB962C8B-B14F-4D97-AF65-F5344CB8AC3E}">
        <p14:creationId xmlns:p14="http://schemas.microsoft.com/office/powerpoint/2010/main" val="1452184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90543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367518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072587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5783480"/>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2475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CN"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77492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26427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Content Placeholder 3"/>
          <p:cNvSpPr>
            <a:spLocks noGrp="1"/>
          </p:cNvSpPr>
          <p:nvPr>
            <p:ph sz="half" idx="2"/>
          </p:nvPr>
        </p:nvSpPr>
        <p:spPr>
          <a:xfrm>
            <a:off x="629842" y="1878806"/>
            <a:ext cx="3868340"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CN"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837455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CN"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9122790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CN"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7785747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16118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6E5758D-A3C3-4E88-8AC0-22500507BD7E}" type="datetimeFigureOut">
              <a:rPr lang="zh-CN" altLang="en-US" smtClean="0">
                <a:solidFill>
                  <a:prstClr val="black">
                    <a:tint val="75000"/>
                  </a:prstClr>
                </a:solidFill>
              </a:rPr>
              <a:pPr/>
              <a:t>2019/5/25</a:t>
            </a:fld>
            <a:endParaRPr lang="zh-CN"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CN"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AA4E786F-588D-4932-A7B2-AE3451FA4ACA}"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516178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685800"/>
            <a:fld id="{16E5758D-A3C3-4E88-8AC0-22500507BD7E}" type="datetimeFigureOut">
              <a:rPr lang="zh-CN" altLang="en-US" smtClean="0">
                <a:solidFill>
                  <a:prstClr val="black">
                    <a:tint val="75000"/>
                  </a:prstClr>
                </a:solidFill>
              </a:rPr>
              <a:pPr defTabSz="685800"/>
              <a:t>2019/5/25</a:t>
            </a:fld>
            <a:endParaRPr lang="zh-CN" altLang="en-US">
              <a:solidFill>
                <a:prstClr val="black">
                  <a:tint val="75000"/>
                </a:prstClr>
              </a:solidFill>
            </a:endParaRP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685800"/>
            <a:endParaRPr lang="zh-CN" altLang="en-US">
              <a:solidFill>
                <a:prstClr val="black">
                  <a:tint val="75000"/>
                </a:prstClr>
              </a:solidFill>
            </a:endParaRPr>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685800"/>
            <a:fld id="{AA4E786F-588D-4932-A7B2-AE3451FA4ACA}" type="slidenum">
              <a:rPr lang="zh-CN" altLang="en-US" smtClean="0">
                <a:solidFill>
                  <a:prstClr val="black">
                    <a:tint val="75000"/>
                  </a:prstClr>
                </a:solidFill>
              </a:rPr>
              <a:pPr defTabSz="685800"/>
              <a:t>‹#›</a:t>
            </a:fld>
            <a:endParaRPr lang="zh-CN" altLang="en-US">
              <a:solidFill>
                <a:prstClr val="black">
                  <a:tint val="75000"/>
                </a:prstClr>
              </a:solidFill>
            </a:endParaRPr>
          </a:p>
        </p:txBody>
      </p:sp>
    </p:spTree>
    <p:extLst>
      <p:ext uri="{BB962C8B-B14F-4D97-AF65-F5344CB8AC3E}">
        <p14:creationId xmlns:p14="http://schemas.microsoft.com/office/powerpoint/2010/main" val="117738828"/>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031D9CE8-17B0-4F8B-9B77-648F021BB6AB}"/>
              </a:ext>
            </a:extLst>
          </p:cNvPr>
          <p:cNvPicPr>
            <a:picLocks noChangeAspect="1"/>
          </p:cNvPicPr>
          <p:nvPr/>
        </p:nvPicPr>
        <p:blipFill rotWithShape="1">
          <a:blip r:embed="rId2" cstate="screen">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a:ext>
            </a:extLst>
          </a:blip>
          <a:srcRect/>
          <a:stretch/>
        </p:blipFill>
        <p:spPr>
          <a:xfrm>
            <a:off x="0" y="0"/>
            <a:ext cx="9144000" cy="2571750"/>
          </a:xfrm>
          <a:prstGeom prst="rect">
            <a:avLst/>
          </a:prstGeom>
        </p:spPr>
      </p:pic>
      <p:sp>
        <p:nvSpPr>
          <p:cNvPr id="12" name="矩形: 圆角 11">
            <a:extLst>
              <a:ext uri="{FF2B5EF4-FFF2-40B4-BE49-F238E27FC236}">
                <a16:creationId xmlns:a16="http://schemas.microsoft.com/office/drawing/2014/main" id="{1D5F35D6-1E72-4C4F-A492-0C10C53547F1}"/>
              </a:ext>
            </a:extLst>
          </p:cNvPr>
          <p:cNvSpPr/>
          <p:nvPr/>
        </p:nvSpPr>
        <p:spPr>
          <a:xfrm>
            <a:off x="467544" y="411510"/>
            <a:ext cx="8208912" cy="4320480"/>
          </a:xfrm>
          <a:prstGeom prst="roundRect">
            <a:avLst>
              <a:gd name="adj" fmla="val 3113"/>
            </a:avLst>
          </a:prstGeom>
          <a:solidFill>
            <a:schemeClr val="bg1"/>
          </a:solidFill>
          <a:ln w="3175">
            <a:solidFill>
              <a:schemeClr val="tx1">
                <a:lumMod val="50000"/>
                <a:lumOff val="50000"/>
              </a:schemeClr>
            </a:solid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AC1B5743-FF2D-4195-B38A-2CF6AB4EAB8A}"/>
              </a:ext>
            </a:extLst>
          </p:cNvPr>
          <p:cNvSpPr txBox="1"/>
          <p:nvPr/>
        </p:nvSpPr>
        <p:spPr>
          <a:xfrm>
            <a:off x="683568" y="3170723"/>
            <a:ext cx="246221" cy="1789931"/>
          </a:xfrm>
          <a:prstGeom prst="rect">
            <a:avLst/>
          </a:prstGeom>
          <a:noFill/>
        </p:spPr>
        <p:txBody>
          <a:bodyPr vert="eaVert" wrap="square" lIns="0" tIns="0" rIns="0" bIns="0" rtlCol="0">
            <a:spAutoFit/>
          </a:bodyPr>
          <a:lstStyle/>
          <a:p>
            <a:r>
              <a:rPr lang="en-US" altLang="zh-CN" sz="1600" dirty="0">
                <a:solidFill>
                  <a:schemeClr val="tx1">
                    <a:lumMod val="50000"/>
                    <a:lumOff val="50000"/>
                  </a:schemeClr>
                </a:solidFill>
                <a:latin typeface="Calibri Light" panose="020F0302020204030204" pitchFamily="34" charset="0"/>
                <a:ea typeface="微软雅黑" pitchFamily="34" charset="-122"/>
                <a:cs typeface="Calibri Light" panose="020F0302020204030204" pitchFamily="34" charset="0"/>
              </a:rPr>
              <a:t>LIVE AND LEARN</a:t>
            </a:r>
            <a:endParaRPr lang="zh-CN" altLang="en-US" sz="1600" dirty="0">
              <a:solidFill>
                <a:schemeClr val="tx1">
                  <a:lumMod val="50000"/>
                  <a:lumOff val="50000"/>
                </a:schemeClr>
              </a:solidFill>
              <a:latin typeface="Calibri Light" panose="020F0302020204030204" pitchFamily="34" charset="0"/>
              <a:ea typeface="微软雅黑" pitchFamily="34" charset="-122"/>
              <a:cs typeface="Calibri Light" panose="020F0302020204030204" pitchFamily="34" charset="0"/>
            </a:endParaRPr>
          </a:p>
        </p:txBody>
      </p:sp>
      <p:sp>
        <p:nvSpPr>
          <p:cNvPr id="20" name="文本框 19">
            <a:extLst>
              <a:ext uri="{FF2B5EF4-FFF2-40B4-BE49-F238E27FC236}">
                <a16:creationId xmlns:a16="http://schemas.microsoft.com/office/drawing/2014/main" id="{FB01D04B-4F78-4592-99D5-00B3B375D18C}"/>
              </a:ext>
            </a:extLst>
          </p:cNvPr>
          <p:cNvSpPr txBox="1"/>
          <p:nvPr/>
        </p:nvSpPr>
        <p:spPr>
          <a:xfrm>
            <a:off x="2843808" y="2895600"/>
            <a:ext cx="4824536" cy="246221"/>
          </a:xfrm>
          <a:prstGeom prst="rect">
            <a:avLst/>
          </a:prstGeom>
          <a:noFill/>
        </p:spPr>
        <p:txBody>
          <a:bodyPr wrap="square" lIns="0" tIns="0" rIns="0" bIns="0" rtlCol="0">
            <a:spAutoFit/>
          </a:bodyPr>
          <a:lstStyle/>
          <a:p>
            <a:pPr algn="ctr"/>
            <a:endParaRPr lang="zh-CN" altLang="en-US" sz="1600" b="1" dirty="0">
              <a:solidFill>
                <a:schemeClr val="tx1">
                  <a:lumMod val="50000"/>
                  <a:lumOff val="50000"/>
                </a:schemeClr>
              </a:solidFill>
              <a:ea typeface="微软雅黑" pitchFamily="34" charset="-122"/>
              <a:cs typeface="Calibri" panose="020F0502020204030204" pitchFamily="34" charset="0"/>
            </a:endParaRPr>
          </a:p>
        </p:txBody>
      </p:sp>
      <p:sp>
        <p:nvSpPr>
          <p:cNvPr id="19" name="TextBox 7">
            <a:extLst>
              <a:ext uri="{FF2B5EF4-FFF2-40B4-BE49-F238E27FC236}">
                <a16:creationId xmlns:a16="http://schemas.microsoft.com/office/drawing/2014/main" id="{BE471C66-78B9-4A13-9735-88680083824A}"/>
              </a:ext>
            </a:extLst>
          </p:cNvPr>
          <p:cNvSpPr>
            <a:spLocks noChangeArrowheads="1"/>
          </p:cNvSpPr>
          <p:nvPr/>
        </p:nvSpPr>
        <p:spPr bwMode="auto">
          <a:xfrm>
            <a:off x="1397333" y="3465671"/>
            <a:ext cx="6552728" cy="53860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defRPr/>
            </a:pPr>
            <a:r>
              <a:rPr lang="zh-CN" altLang="en-US" sz="3500" b="1" spc="300" dirty="0">
                <a:solidFill>
                  <a:srgbClr val="000000"/>
                </a:solidFill>
                <a:latin typeface="微软雅黑" panose="020B0503020204020204" pitchFamily="34" charset="-122"/>
                <a:ea typeface="微软雅黑" panose="020B0503020204020204" pitchFamily="34" charset="-122"/>
                <a:cs typeface="+mn-ea"/>
                <a:sym typeface="+mn-lt"/>
              </a:rPr>
              <a:t>雲端儲存服務 </a:t>
            </a:r>
            <a:r>
              <a:rPr lang="en" altLang="zh-CN" sz="3500" b="1" spc="300" dirty="0">
                <a:solidFill>
                  <a:srgbClr val="000000"/>
                </a:solidFill>
                <a:latin typeface="微软雅黑" panose="020B0503020204020204" pitchFamily="34" charset="-122"/>
                <a:ea typeface="微软雅黑" panose="020B0503020204020204" pitchFamily="34" charset="-122"/>
                <a:cs typeface="+mn-ea"/>
                <a:sym typeface="+mn-lt"/>
              </a:rPr>
              <a:t>S3 </a:t>
            </a:r>
            <a:r>
              <a:rPr lang="zh-CN" altLang="en-US" sz="3500" b="1" spc="300" dirty="0">
                <a:solidFill>
                  <a:srgbClr val="000000"/>
                </a:solidFill>
                <a:latin typeface="微软雅黑" panose="020B0503020204020204" pitchFamily="34" charset="-122"/>
                <a:ea typeface="微软雅黑" panose="020B0503020204020204" pitchFamily="34" charset="-122"/>
                <a:cs typeface="+mn-ea"/>
                <a:sym typeface="+mn-lt"/>
              </a:rPr>
              <a:t>介紹與設置</a:t>
            </a:r>
          </a:p>
        </p:txBody>
      </p:sp>
      <p:pic>
        <p:nvPicPr>
          <p:cNvPr id="5" name="圖片 4">
            <a:extLst>
              <a:ext uri="{FF2B5EF4-FFF2-40B4-BE49-F238E27FC236}">
                <a16:creationId xmlns:a16="http://schemas.microsoft.com/office/drawing/2014/main" id="{7747CA90-6992-0943-A96A-6F1922FB6E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0255" y="987574"/>
            <a:ext cx="3289300" cy="2463800"/>
          </a:xfrm>
          <a:prstGeom prst="rect">
            <a:avLst/>
          </a:prstGeom>
        </p:spPr>
      </p:pic>
    </p:spTree>
    <p:extLst>
      <p:ext uri="{BB962C8B-B14F-4D97-AF65-F5344CB8AC3E}">
        <p14:creationId xmlns:p14="http://schemas.microsoft.com/office/powerpoint/2010/main" val="3364358901"/>
      </p:ext>
    </p:extLst>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的免費額度</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pic>
        <p:nvPicPr>
          <p:cNvPr id="4" name="圖片 3">
            <a:extLst>
              <a:ext uri="{FF2B5EF4-FFF2-40B4-BE49-F238E27FC236}">
                <a16:creationId xmlns:a16="http://schemas.microsoft.com/office/drawing/2014/main" id="{915EC5AB-CE04-0244-8204-670EF7B895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6791" y="1467385"/>
            <a:ext cx="2930408" cy="3027015"/>
          </a:xfrm>
          <a:prstGeom prst="rect">
            <a:avLst/>
          </a:prstGeom>
        </p:spPr>
      </p:pic>
    </p:spTree>
    <p:extLst>
      <p:ext uri="{BB962C8B-B14F-4D97-AF65-F5344CB8AC3E}">
        <p14:creationId xmlns:p14="http://schemas.microsoft.com/office/powerpoint/2010/main" val="85677147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的收費方式</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sp>
        <p:nvSpPr>
          <p:cNvPr id="4" name="文字方塊 3">
            <a:extLst>
              <a:ext uri="{FF2B5EF4-FFF2-40B4-BE49-F238E27FC236}">
                <a16:creationId xmlns:a16="http://schemas.microsoft.com/office/drawing/2014/main" id="{658F8425-7A39-244E-ACFA-75B2F6C31394}"/>
              </a:ext>
            </a:extLst>
          </p:cNvPr>
          <p:cNvSpPr txBox="1"/>
          <p:nvPr/>
        </p:nvSpPr>
        <p:spPr>
          <a:xfrm>
            <a:off x="790569" y="1467385"/>
            <a:ext cx="7562851" cy="3139321"/>
          </a:xfrm>
          <a:prstGeom prst="rect">
            <a:avLst/>
          </a:prstGeom>
          <a:noFill/>
        </p:spPr>
        <p:txBody>
          <a:bodyPr wrap="square" rtlCol="0">
            <a:spAutoFit/>
          </a:bodyPr>
          <a:lstStyle/>
          <a:p>
            <a:pPr marL="285750" indent="-285750">
              <a:buFont typeface="Arial" panose="020B0604020202020204" pitchFamily="34" charset="0"/>
              <a:buChar char="•"/>
            </a:pPr>
            <a:r>
              <a:rPr lang="zh-TW" altLang="en-US" dirty="0"/>
              <a:t>容量</a:t>
            </a:r>
            <a:r>
              <a:rPr lang="en-US" altLang="zh-TW" dirty="0"/>
              <a:t>(</a:t>
            </a:r>
            <a:r>
              <a:rPr lang="en" altLang="zh-TW" dirty="0"/>
              <a:t>Storage)</a:t>
            </a:r>
          </a:p>
          <a:p>
            <a:pPr marL="285750" indent="-285750">
              <a:buFont typeface="Arial" panose="020B0604020202020204" pitchFamily="34" charset="0"/>
              <a:buChar char="•"/>
            </a:pPr>
            <a:endParaRPr lang="en" altLang="zh-TW" dirty="0"/>
          </a:p>
          <a:p>
            <a:pPr marL="285750" indent="-285750">
              <a:buFont typeface="Arial" panose="020B0604020202020204" pitchFamily="34" charset="0"/>
              <a:buChar char="•"/>
            </a:pPr>
            <a:r>
              <a:rPr lang="zh-TW" altLang="en-US" dirty="0"/>
              <a:t>造訪的請求數量</a:t>
            </a:r>
            <a:r>
              <a:rPr lang="en-US" altLang="zh-TW" dirty="0"/>
              <a:t>(</a:t>
            </a:r>
            <a:r>
              <a:rPr lang="en" altLang="zh-TW" dirty="0"/>
              <a:t>Request)</a:t>
            </a:r>
          </a:p>
          <a:p>
            <a:pPr marL="285750" indent="-285750">
              <a:buFont typeface="Arial" panose="020B0604020202020204" pitchFamily="34" charset="0"/>
              <a:buChar char="•"/>
            </a:pPr>
            <a:endParaRPr lang="en" altLang="zh-TW" dirty="0"/>
          </a:p>
          <a:p>
            <a:pPr marL="285750" indent="-285750">
              <a:buFont typeface="Arial" panose="020B0604020202020204" pitchFamily="34" charset="0"/>
              <a:buChar char="•"/>
            </a:pPr>
            <a:r>
              <a:rPr lang="zh-TW" altLang="en-US" dirty="0"/>
              <a:t>容量管理費用</a:t>
            </a:r>
            <a:r>
              <a:rPr lang="en-US" altLang="zh-TW" dirty="0"/>
              <a:t>(</a:t>
            </a:r>
            <a:r>
              <a:rPr lang="en" altLang="zh-TW" dirty="0"/>
              <a:t>Storage Management)</a:t>
            </a:r>
            <a:r>
              <a:rPr lang="zh-TW" altLang="en" dirty="0"/>
              <a:t>，</a:t>
            </a:r>
            <a:r>
              <a:rPr lang="zh-TW" altLang="en-US" dirty="0"/>
              <a:t>如 </a:t>
            </a:r>
            <a:r>
              <a:rPr lang="en" altLang="zh-TW" dirty="0"/>
              <a:t>analysis</a:t>
            </a:r>
          </a:p>
          <a:p>
            <a:pPr marL="285750" indent="-285750">
              <a:buFont typeface="Arial" panose="020B0604020202020204" pitchFamily="34" charset="0"/>
              <a:buChar char="•"/>
            </a:pPr>
            <a:endParaRPr lang="en" altLang="zh-TW" dirty="0"/>
          </a:p>
          <a:p>
            <a:pPr marL="285750" indent="-285750">
              <a:buFont typeface="Arial" panose="020B0604020202020204" pitchFamily="34" charset="0"/>
              <a:buChar char="•"/>
            </a:pPr>
            <a:r>
              <a:rPr lang="zh-TW" altLang="en-US" dirty="0"/>
              <a:t>資料轉換費用</a:t>
            </a:r>
            <a:r>
              <a:rPr lang="en-US" altLang="zh-TW" dirty="0"/>
              <a:t>(</a:t>
            </a:r>
            <a:r>
              <a:rPr lang="en" altLang="zh-TW" dirty="0"/>
              <a:t>Data Transfer)</a:t>
            </a:r>
            <a:r>
              <a:rPr lang="zh-TW" altLang="en" dirty="0"/>
              <a:t>，</a:t>
            </a:r>
            <a:r>
              <a:rPr lang="zh-TW" altLang="en-US" dirty="0"/>
              <a:t>資料存入 </a:t>
            </a:r>
            <a:r>
              <a:rPr lang="en" altLang="zh-TW" dirty="0"/>
              <a:t>S3 </a:t>
            </a:r>
            <a:r>
              <a:rPr lang="zh-TW" altLang="en-US" dirty="0"/>
              <a:t>免費，而往其他地方傳送則需要付費</a:t>
            </a:r>
            <a:r>
              <a:rPr lang="en-US" altLang="zh-TW" dirty="0"/>
              <a:t>(</a:t>
            </a:r>
            <a:r>
              <a:rPr lang="zh-TW" altLang="en-US" dirty="0"/>
              <a:t>即使是 </a:t>
            </a:r>
            <a:r>
              <a:rPr lang="en" altLang="zh-TW" dirty="0"/>
              <a:t>region </a:t>
            </a:r>
            <a:r>
              <a:rPr lang="zh-TW" altLang="en-US" dirty="0"/>
              <a:t>之間互傳也要收錢</a:t>
            </a:r>
            <a:r>
              <a:rPr lang="en-US" altLang="zh-TW" dirty="0"/>
              <a:t>)</a:t>
            </a:r>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r>
              <a:rPr lang="en" altLang="zh-TW" dirty="0"/>
              <a:t>S3 Transfer Acceleration </a:t>
            </a:r>
            <a:r>
              <a:rPr lang="zh-TW" altLang="en-US" dirty="0"/>
              <a:t>費用 </a:t>
            </a:r>
            <a:r>
              <a:rPr lang="en-US" altLang="zh-TW" dirty="0"/>
              <a:t>(</a:t>
            </a:r>
            <a:r>
              <a:rPr lang="zh-TW" altLang="en-US" dirty="0"/>
              <a:t>加速功能</a:t>
            </a:r>
            <a:r>
              <a:rPr lang="en-US" altLang="zh-TW" dirty="0"/>
              <a:t>)</a:t>
            </a:r>
            <a:r>
              <a:rPr lang="zh-TW" altLang="en-US" dirty="0"/>
              <a:t>，費用的部份增加相當多</a:t>
            </a:r>
          </a:p>
          <a:p>
            <a:pPr marL="285750" indent="-285750">
              <a:buFont typeface="Arial" panose="020B0604020202020204" pitchFamily="34" charset="0"/>
              <a:buChar char="•"/>
            </a:pPr>
            <a:endParaRPr lang="en-US" altLang="zh-TW" dirty="0"/>
          </a:p>
        </p:txBody>
      </p:sp>
    </p:spTree>
    <p:extLst>
      <p:ext uri="{BB962C8B-B14F-4D97-AF65-F5344CB8AC3E}">
        <p14:creationId xmlns:p14="http://schemas.microsoft.com/office/powerpoint/2010/main" val="3306218809"/>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的收費額度</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pic>
        <p:nvPicPr>
          <p:cNvPr id="2" name="圖片 1">
            <a:extLst>
              <a:ext uri="{FF2B5EF4-FFF2-40B4-BE49-F238E27FC236}">
                <a16:creationId xmlns:a16="http://schemas.microsoft.com/office/drawing/2014/main" id="{6ED84EB4-738E-EE40-9F7E-632DAFD92B11}"/>
              </a:ext>
            </a:extLst>
          </p:cNvPr>
          <p:cNvPicPr>
            <a:picLocks noChangeAspect="1"/>
          </p:cNvPicPr>
          <p:nvPr/>
        </p:nvPicPr>
        <p:blipFill>
          <a:blip r:embed="rId2"/>
          <a:stretch>
            <a:fillRect/>
          </a:stretch>
        </p:blipFill>
        <p:spPr>
          <a:xfrm>
            <a:off x="1777995" y="1467385"/>
            <a:ext cx="5588000" cy="1892300"/>
          </a:xfrm>
          <a:prstGeom prst="rect">
            <a:avLst/>
          </a:prstGeom>
        </p:spPr>
      </p:pic>
    </p:spTree>
    <p:extLst>
      <p:ext uri="{BB962C8B-B14F-4D97-AF65-F5344CB8AC3E}">
        <p14:creationId xmlns:p14="http://schemas.microsoft.com/office/powerpoint/2010/main" val="208395575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的收費額度</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pic>
        <p:nvPicPr>
          <p:cNvPr id="4" name="圖片 3">
            <a:extLst>
              <a:ext uri="{FF2B5EF4-FFF2-40B4-BE49-F238E27FC236}">
                <a16:creationId xmlns:a16="http://schemas.microsoft.com/office/drawing/2014/main" id="{D348CA6B-B9BF-DF44-AA6D-21A1384B0F8E}"/>
              </a:ext>
            </a:extLst>
          </p:cNvPr>
          <p:cNvPicPr>
            <a:picLocks noChangeAspect="1"/>
          </p:cNvPicPr>
          <p:nvPr/>
        </p:nvPicPr>
        <p:blipFill>
          <a:blip r:embed="rId2"/>
          <a:stretch>
            <a:fillRect/>
          </a:stretch>
        </p:blipFill>
        <p:spPr>
          <a:xfrm>
            <a:off x="2674141" y="1462598"/>
            <a:ext cx="3795707" cy="2993564"/>
          </a:xfrm>
          <a:prstGeom prst="rect">
            <a:avLst/>
          </a:prstGeom>
        </p:spPr>
      </p:pic>
    </p:spTree>
    <p:extLst>
      <p:ext uri="{BB962C8B-B14F-4D97-AF65-F5344CB8AC3E}">
        <p14:creationId xmlns:p14="http://schemas.microsoft.com/office/powerpoint/2010/main" val="302506073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的收費額度</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pic>
        <p:nvPicPr>
          <p:cNvPr id="4" name="圖片 3">
            <a:extLst>
              <a:ext uri="{FF2B5EF4-FFF2-40B4-BE49-F238E27FC236}">
                <a16:creationId xmlns:a16="http://schemas.microsoft.com/office/drawing/2014/main" id="{DAD5E5E0-A5A0-B447-BEC2-E49B1D55B97F}"/>
              </a:ext>
            </a:extLst>
          </p:cNvPr>
          <p:cNvPicPr>
            <a:picLocks noChangeAspect="1"/>
          </p:cNvPicPr>
          <p:nvPr/>
        </p:nvPicPr>
        <p:blipFill>
          <a:blip r:embed="rId2"/>
          <a:stretch>
            <a:fillRect/>
          </a:stretch>
        </p:blipFill>
        <p:spPr>
          <a:xfrm>
            <a:off x="2376876" y="1467385"/>
            <a:ext cx="4384281" cy="3046027"/>
          </a:xfrm>
          <a:prstGeom prst="rect">
            <a:avLst/>
          </a:prstGeom>
        </p:spPr>
      </p:pic>
    </p:spTree>
    <p:extLst>
      <p:ext uri="{BB962C8B-B14F-4D97-AF65-F5344CB8AC3E}">
        <p14:creationId xmlns:p14="http://schemas.microsoft.com/office/powerpoint/2010/main" val="2961022577"/>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字方塊 4">
            <a:extLst>
              <a:ext uri="{FF2B5EF4-FFF2-40B4-BE49-F238E27FC236}">
                <a16:creationId xmlns:a16="http://schemas.microsoft.com/office/drawing/2014/main" id="{8852ADE8-7A56-1145-9FBC-E1F428AC75B9}"/>
              </a:ext>
            </a:extLst>
          </p:cNvPr>
          <p:cNvSpPr txBox="1"/>
          <p:nvPr/>
        </p:nvSpPr>
        <p:spPr>
          <a:xfrm>
            <a:off x="790569" y="1467385"/>
            <a:ext cx="7562851" cy="2031325"/>
          </a:xfrm>
          <a:prstGeom prst="rect">
            <a:avLst/>
          </a:prstGeom>
          <a:noFill/>
        </p:spPr>
        <p:txBody>
          <a:bodyPr wrap="square" rtlCol="0">
            <a:spAutoFit/>
          </a:bodyPr>
          <a:lstStyle/>
          <a:p>
            <a:pPr marL="285750" indent="-285750">
              <a:buFont typeface="Arial" panose="020B0604020202020204" pitchFamily="34" charset="0"/>
              <a:buChar char="•"/>
            </a:pPr>
            <a:r>
              <a:rPr lang="en-US" altLang="zh-TW" dirty="0"/>
              <a:t>Amazon S3 </a:t>
            </a:r>
            <a:r>
              <a:rPr lang="zh-CN" altLang="en-US" dirty="0"/>
              <a:t>全名</a:t>
            </a:r>
            <a:r>
              <a:rPr lang="zh-TW" altLang="en-US" dirty="0"/>
              <a:t>是 </a:t>
            </a:r>
            <a:r>
              <a:rPr lang="en-US" altLang="zh-TW" dirty="0"/>
              <a:t>Amazon Simple Storage Service</a:t>
            </a:r>
            <a:r>
              <a:rPr lang="zh-TW" altLang="en-US" dirty="0"/>
              <a:t>，是 </a:t>
            </a:r>
            <a:r>
              <a:rPr lang="en" altLang="zh-TW" dirty="0"/>
              <a:t>Amazon</a:t>
            </a:r>
            <a:r>
              <a:rPr lang="zh-TW" altLang="en-US" dirty="0"/>
              <a:t> 最早提供的雲端服務之一</a:t>
            </a:r>
            <a:r>
              <a:rPr lang="zh-TW" altLang="en" dirty="0"/>
              <a:t>，</a:t>
            </a:r>
            <a:r>
              <a:rPr lang="zh-TW" altLang="en-US" dirty="0"/>
              <a:t>隸屬於 </a:t>
            </a:r>
            <a:r>
              <a:rPr lang="en-US" altLang="zh-TW" dirty="0"/>
              <a:t>AWS </a:t>
            </a:r>
            <a:r>
              <a:rPr lang="zh-TW" altLang="en-US" dirty="0"/>
              <a:t>旗下的一個付費雲端檔案儲存服務</a:t>
            </a:r>
            <a:r>
              <a:rPr lang="zh-TW" altLang="en" dirty="0"/>
              <a:t>，</a:t>
            </a:r>
            <a:r>
              <a:rPr lang="zh-TW" altLang="en-US" dirty="0"/>
              <a:t>常見的用法就是當成圖片的外部圖床空間或是檔案，也有人拿來當作線上影片服務的儲存空間。</a:t>
            </a: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r>
              <a:rPr lang="en-US" altLang="zh-TW" dirty="0"/>
              <a:t>S3 </a:t>
            </a:r>
            <a:r>
              <a:rPr lang="zh-TW" altLang="en-US" dirty="0"/>
              <a:t>的特色在於極度便宜、穩定度極高以及功能強大。</a:t>
            </a:r>
            <a:endParaRPr lang="en-US" altLang="zh-TW"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zh-CN" altLang="en-US" sz="2800" b="1" spc="300" dirty="0">
                <a:solidFill>
                  <a:srgbClr val="000000"/>
                </a:solidFill>
                <a:latin typeface="微软雅黑" panose="020B0503020204020204" pitchFamily="34" charset="-122"/>
                <a:ea typeface="微软雅黑" panose="020B0503020204020204" pitchFamily="34" charset="-122"/>
                <a:cs typeface="+mn-ea"/>
                <a:sym typeface="+mn-lt"/>
              </a:rPr>
              <a:t>什麼是</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a:t>
            </a: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a:t>
            </a:r>
            <a:r>
              <a:rPr lang="zh-CN" altLang="en-US" sz="2800" b="1" spc="300" dirty="0">
                <a:solidFill>
                  <a:srgbClr val="000000"/>
                </a:solidFill>
                <a:latin typeface="微软雅黑" panose="020B0503020204020204" pitchFamily="34" charset="-122"/>
                <a:ea typeface="微软雅黑" panose="020B0503020204020204" pitchFamily="34" charset="-122"/>
                <a:cs typeface="+mn-ea"/>
                <a:sym typeface="+mn-lt"/>
              </a:rPr>
              <a:t>？</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35944633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字方塊 4">
            <a:extLst>
              <a:ext uri="{FF2B5EF4-FFF2-40B4-BE49-F238E27FC236}">
                <a16:creationId xmlns:a16="http://schemas.microsoft.com/office/drawing/2014/main" id="{8852ADE8-7A56-1145-9FBC-E1F428AC75B9}"/>
              </a:ext>
            </a:extLst>
          </p:cNvPr>
          <p:cNvSpPr txBox="1"/>
          <p:nvPr/>
        </p:nvSpPr>
        <p:spPr>
          <a:xfrm>
            <a:off x="790569" y="1467385"/>
            <a:ext cx="7562851" cy="2862322"/>
          </a:xfrm>
          <a:prstGeom prst="rect">
            <a:avLst/>
          </a:prstGeom>
          <a:noFill/>
        </p:spPr>
        <p:txBody>
          <a:bodyPr wrap="square" rtlCol="0">
            <a:spAutoFit/>
          </a:bodyPr>
          <a:lstStyle/>
          <a:p>
            <a:pPr marL="285750" indent="-285750">
              <a:buFont typeface="Arial" panose="020B0604020202020204" pitchFamily="34" charset="0"/>
              <a:buChar char="•"/>
            </a:pPr>
            <a:r>
              <a:rPr lang="zh-TW" altLang="en-US" dirty="0"/>
              <a:t>若假設有二台 </a:t>
            </a:r>
            <a:r>
              <a:rPr lang="en" altLang="zh-TW" dirty="0"/>
              <a:t>EC2</a:t>
            </a:r>
            <a:r>
              <a:rPr lang="zh-TW" altLang="en" dirty="0"/>
              <a:t>－</a:t>
            </a:r>
            <a:r>
              <a:rPr lang="en" altLang="zh-TW" dirty="0"/>
              <a:t>A</a:t>
            </a:r>
            <a:r>
              <a:rPr lang="zh-TW" altLang="en-US" dirty="0"/>
              <a:t> 與 </a:t>
            </a:r>
            <a:r>
              <a:rPr lang="en" altLang="zh-TW" dirty="0"/>
              <a:t>B</a:t>
            </a:r>
            <a:r>
              <a:rPr lang="zh-TW" altLang="en-US" dirty="0"/>
              <a:t> 在提供服務，如果使用者上傳照片檔案到 </a:t>
            </a:r>
            <a:r>
              <a:rPr lang="en" altLang="zh-TW" dirty="0"/>
              <a:t>A</a:t>
            </a:r>
            <a:r>
              <a:rPr lang="zh-TW" altLang="en-US" dirty="0"/>
              <a:t> 機器上時，我們必須確保其他的使用者到 </a:t>
            </a:r>
            <a:r>
              <a:rPr lang="en" altLang="zh-TW" dirty="0"/>
              <a:t>B</a:t>
            </a:r>
            <a:r>
              <a:rPr lang="zh-TW" altLang="en-US" dirty="0"/>
              <a:t> 機器上時，也能看到這個檔案，在這種情況下，我們會把 </a:t>
            </a:r>
            <a:r>
              <a:rPr lang="en" altLang="zh-TW" dirty="0"/>
              <a:t>A</a:t>
            </a:r>
            <a:r>
              <a:rPr lang="zh-TW" altLang="en-US" dirty="0"/>
              <a:t> 機器上的檔案，儲存到 </a:t>
            </a:r>
            <a:r>
              <a:rPr lang="en" altLang="zh-TW" dirty="0"/>
              <a:t>S3</a:t>
            </a:r>
            <a:r>
              <a:rPr lang="zh-TW" altLang="en-US" dirty="0"/>
              <a:t> 中，而所有想看到這個檔案的人，都導到 </a:t>
            </a:r>
            <a:r>
              <a:rPr lang="en" altLang="zh-TW" dirty="0"/>
              <a:t>S3</a:t>
            </a:r>
            <a:r>
              <a:rPr lang="zh-TW" altLang="en-US" dirty="0"/>
              <a:t> 去，這樣就能確保我們不管有幾台 </a:t>
            </a:r>
            <a:r>
              <a:rPr lang="en" altLang="zh-TW" dirty="0"/>
              <a:t>EC2</a:t>
            </a:r>
            <a:r>
              <a:rPr lang="zh-TW" altLang="en" dirty="0"/>
              <a:t>，</a:t>
            </a:r>
            <a:r>
              <a:rPr lang="zh-TW" altLang="en-US" dirty="0"/>
              <a:t>都不會有問題。</a:t>
            </a: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endParaRPr lang="en-US" altLang="zh-TW"/>
          </a:p>
          <a:p>
            <a:pPr marL="285750" indent="-285750">
              <a:buFont typeface="Arial" panose="020B0604020202020204" pitchFamily="34" charset="0"/>
              <a:buChar char="•"/>
            </a:pPr>
            <a:r>
              <a:rPr lang="zh-TW" altLang="en-US"/>
              <a:t>備份</a:t>
            </a:r>
            <a:r>
              <a:rPr lang="zh-TW" altLang="en-US" dirty="0"/>
              <a:t>可以說是日常系統管理員一定要做的工作，而且一定要自動化，減少管理員的負擔。使用 </a:t>
            </a:r>
            <a:r>
              <a:rPr lang="en" altLang="zh-TW" dirty="0"/>
              <a:t>S3</a:t>
            </a:r>
            <a:r>
              <a:rPr lang="zh-TW" altLang="en-US" dirty="0"/>
              <a:t> 來做備份，最大的好處當然就是不用管硬碟是不是快要爆了，而且要拿回某一份備份，也是直接從 </a:t>
            </a:r>
            <a:r>
              <a:rPr lang="en" altLang="zh-TW" dirty="0"/>
              <a:t>S3</a:t>
            </a:r>
            <a:r>
              <a:rPr lang="zh-TW" altLang="en-US" dirty="0"/>
              <a:t> 抓回來就好。</a:t>
            </a:r>
            <a:endParaRPr lang="en-US" altLang="zh-TW"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zh-CN" altLang="en-US" sz="2800" b="1" spc="300" dirty="0">
                <a:solidFill>
                  <a:srgbClr val="000000"/>
                </a:solidFill>
                <a:latin typeface="微软雅黑" panose="020B0503020204020204" pitchFamily="34" charset="-122"/>
                <a:ea typeface="微软雅黑" panose="020B0503020204020204" pitchFamily="34" charset="-122"/>
                <a:cs typeface="+mn-ea"/>
                <a:sym typeface="+mn-lt"/>
              </a:rPr>
              <a:t>為何要使用</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a:t>
            </a: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a:t>
            </a:r>
            <a:r>
              <a:rPr lang="zh-CN" altLang="en-US" sz="2800" b="1" spc="300" dirty="0">
                <a:solidFill>
                  <a:srgbClr val="000000"/>
                </a:solidFill>
                <a:latin typeface="微软雅黑" panose="020B0503020204020204" pitchFamily="34" charset="-122"/>
                <a:ea typeface="微软雅黑" panose="020B0503020204020204" pitchFamily="34" charset="-122"/>
                <a:cs typeface="+mn-ea"/>
                <a:sym typeface="+mn-lt"/>
              </a:rPr>
              <a:t>？</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3690955101"/>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物件的儲存類別</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sp>
        <p:nvSpPr>
          <p:cNvPr id="6" name="文字方塊 5">
            <a:extLst>
              <a:ext uri="{FF2B5EF4-FFF2-40B4-BE49-F238E27FC236}">
                <a16:creationId xmlns:a16="http://schemas.microsoft.com/office/drawing/2014/main" id="{ED2416A6-8101-924D-B36C-1EAFC7D471AE}"/>
              </a:ext>
            </a:extLst>
          </p:cNvPr>
          <p:cNvSpPr txBox="1"/>
          <p:nvPr/>
        </p:nvSpPr>
        <p:spPr>
          <a:xfrm>
            <a:off x="790569" y="1467385"/>
            <a:ext cx="7562851" cy="3416320"/>
          </a:xfrm>
          <a:prstGeom prst="rect">
            <a:avLst/>
          </a:prstGeom>
          <a:noFill/>
        </p:spPr>
        <p:txBody>
          <a:bodyPr wrap="square" rtlCol="0">
            <a:spAutoFit/>
          </a:bodyPr>
          <a:lstStyle/>
          <a:p>
            <a:pPr marL="285750" indent="-285750">
              <a:buFont typeface="Arial" panose="020B0604020202020204" pitchFamily="34" charset="0"/>
              <a:buChar char="•"/>
            </a:pPr>
            <a:r>
              <a:rPr lang="en" altLang="zh-TW" dirty="0"/>
              <a:t>S3 Standard : </a:t>
            </a:r>
            <a:r>
              <a:rPr lang="zh-TW" altLang="en-US" dirty="0"/>
              <a:t>持久的，立即可用的，頻繁存取的。</a:t>
            </a:r>
            <a:endParaRPr lang="en" altLang="zh-TW" dirty="0"/>
          </a:p>
          <a:p>
            <a:pPr marL="285750" indent="-285750">
              <a:buFont typeface="Arial" panose="020B0604020202020204" pitchFamily="34" charset="0"/>
              <a:buChar char="•"/>
            </a:pPr>
            <a:endParaRPr lang="en" altLang="zh-TW" dirty="0"/>
          </a:p>
          <a:p>
            <a:pPr marL="285750" indent="-285750">
              <a:buFont typeface="Arial" panose="020B0604020202020204" pitchFamily="34" charset="0"/>
              <a:buChar char="•"/>
            </a:pPr>
            <a:r>
              <a:rPr lang="en" altLang="zh-TW" dirty="0"/>
              <a:t>S3 Infrequently Accessed(IA) : </a:t>
            </a:r>
            <a:r>
              <a:rPr lang="zh-TW" altLang="en-US" dirty="0"/>
              <a:t>持久的，立即可用的，</a:t>
            </a:r>
            <a:r>
              <a:rPr lang="en-US" altLang="zh-TW" dirty="0"/>
              <a:t> </a:t>
            </a:r>
            <a:r>
              <a:rPr lang="zh-TW" altLang="en-US" dirty="0"/>
              <a:t>不頻繁存取的，與</a:t>
            </a:r>
            <a:r>
              <a:rPr lang="en" altLang="zh-TW" dirty="0"/>
              <a:t>S3 Standard </a:t>
            </a:r>
            <a:r>
              <a:rPr lang="zh-TW" altLang="en-US" dirty="0"/>
              <a:t>一樣的服務水準但較低的儲存費用。當有請求時，有額外的資料取用費用。</a:t>
            </a:r>
            <a:endParaRPr lang="en-US" altLang="zh-TW" dirty="0"/>
          </a:p>
          <a:p>
            <a:endParaRPr lang="en" altLang="zh-TW" dirty="0"/>
          </a:p>
          <a:p>
            <a:pPr marL="285750" indent="-285750">
              <a:buFont typeface="Arial" panose="020B0604020202020204" pitchFamily="34" charset="0"/>
              <a:buChar char="•"/>
            </a:pPr>
            <a:r>
              <a:rPr lang="en" altLang="zh-TW" dirty="0"/>
              <a:t>Glacier : </a:t>
            </a:r>
            <a:r>
              <a:rPr lang="zh-TW" altLang="en-US" dirty="0"/>
              <a:t>資料僅需長久保存，平時不會需要調用。非常便宜，調用該資料需要可接受３－５小時的等待時機。</a:t>
            </a: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r>
              <a:rPr lang="zh-TW" altLang="en-US" dirty="0">
                <a:solidFill>
                  <a:srgbClr val="FF0000"/>
                </a:solidFill>
              </a:rPr>
              <a:t>對於一般使用者來說，選擇 </a:t>
            </a:r>
            <a:r>
              <a:rPr lang="en" altLang="zh-TW" dirty="0">
                <a:solidFill>
                  <a:srgbClr val="FF0000"/>
                </a:solidFill>
              </a:rPr>
              <a:t>S3 Standard </a:t>
            </a:r>
            <a:r>
              <a:rPr lang="zh-TW" altLang="en-US" dirty="0">
                <a:solidFill>
                  <a:srgbClr val="FF0000"/>
                </a:solidFill>
              </a:rPr>
              <a:t>就能應付 </a:t>
            </a:r>
            <a:r>
              <a:rPr lang="en-US" altLang="zh-TW" dirty="0">
                <a:solidFill>
                  <a:srgbClr val="FF0000"/>
                </a:solidFill>
              </a:rPr>
              <a:t>90% </a:t>
            </a:r>
            <a:r>
              <a:rPr lang="zh-TW" altLang="en-US" dirty="0">
                <a:solidFill>
                  <a:srgbClr val="FF0000"/>
                </a:solidFill>
              </a:rPr>
              <a:t>的檔案儲存需求。</a:t>
            </a:r>
            <a:endParaRPr lang="en-US" altLang="zh-TW" dirty="0">
              <a:solidFill>
                <a:srgbClr val="FF0000"/>
              </a:solidFill>
            </a:endParaRPr>
          </a:p>
          <a:p>
            <a:endParaRPr lang="zh-TW" altLang="en-US" dirty="0"/>
          </a:p>
          <a:p>
            <a:endParaRPr lang="zh-TW" altLang="en-US" dirty="0"/>
          </a:p>
        </p:txBody>
      </p:sp>
    </p:spTree>
    <p:extLst>
      <p:ext uri="{BB962C8B-B14F-4D97-AF65-F5344CB8AC3E}">
        <p14:creationId xmlns:p14="http://schemas.microsoft.com/office/powerpoint/2010/main" val="649146758"/>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物件的儲存類別</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pic>
        <p:nvPicPr>
          <p:cNvPr id="4" name="圖片 3">
            <a:extLst>
              <a:ext uri="{FF2B5EF4-FFF2-40B4-BE49-F238E27FC236}">
                <a16:creationId xmlns:a16="http://schemas.microsoft.com/office/drawing/2014/main" id="{6808896E-B794-0F46-91F4-CB375E411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9455" y="1467385"/>
            <a:ext cx="5825079" cy="3144219"/>
          </a:xfrm>
          <a:prstGeom prst="rect">
            <a:avLst/>
          </a:prstGeom>
        </p:spPr>
      </p:pic>
    </p:spTree>
    <p:extLst>
      <p:ext uri="{BB962C8B-B14F-4D97-AF65-F5344CB8AC3E}">
        <p14:creationId xmlns:p14="http://schemas.microsoft.com/office/powerpoint/2010/main" val="118195346"/>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a:t>
            </a:r>
            <a:r>
              <a:rPr lang="en" altLang="zh-TW" sz="2800" b="1" spc="300" dirty="0">
                <a:solidFill>
                  <a:srgbClr val="000000"/>
                </a:solidFill>
                <a:latin typeface="微软雅黑" panose="020B0503020204020204" pitchFamily="34" charset="-122"/>
                <a:ea typeface="微软雅黑" panose="020B0503020204020204" pitchFamily="34" charset="-122"/>
                <a:cs typeface="+mn-ea"/>
                <a:sym typeface="+mn-lt"/>
              </a:rPr>
              <a:t>BUCKET </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概念介紹</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sp>
        <p:nvSpPr>
          <p:cNvPr id="5" name="文字方塊 4">
            <a:extLst>
              <a:ext uri="{FF2B5EF4-FFF2-40B4-BE49-F238E27FC236}">
                <a16:creationId xmlns:a16="http://schemas.microsoft.com/office/drawing/2014/main" id="{927998C2-7EE0-A24E-81C6-DF6A599E2082}"/>
              </a:ext>
            </a:extLst>
          </p:cNvPr>
          <p:cNvSpPr txBox="1"/>
          <p:nvPr/>
        </p:nvSpPr>
        <p:spPr>
          <a:xfrm>
            <a:off x="790569" y="1467385"/>
            <a:ext cx="7562851" cy="3970318"/>
          </a:xfrm>
          <a:prstGeom prst="rect">
            <a:avLst/>
          </a:prstGeom>
          <a:noFill/>
        </p:spPr>
        <p:txBody>
          <a:bodyPr wrap="square" rtlCol="0">
            <a:spAutoFit/>
          </a:bodyPr>
          <a:lstStyle/>
          <a:p>
            <a:pPr marL="285750" indent="-285750">
              <a:buFont typeface="Arial" panose="020B0604020202020204" pitchFamily="34" charset="0"/>
              <a:buChar char="•"/>
            </a:pPr>
            <a:r>
              <a:rPr lang="en" altLang="zh-TW" dirty="0"/>
              <a:t>Amazon S3 </a:t>
            </a:r>
            <a:r>
              <a:rPr lang="zh-TW" altLang="en-US" dirty="0"/>
              <a:t>在整體儲存空間的劃分上採用</a:t>
            </a:r>
            <a:r>
              <a:rPr lang="en-US" altLang="zh-TW" dirty="0"/>
              <a:t>『</a:t>
            </a:r>
            <a:r>
              <a:rPr lang="zh-TW" altLang="en-US" dirty="0"/>
              <a:t>儲存桶（</a:t>
            </a:r>
            <a:r>
              <a:rPr lang="en" altLang="zh-TW" dirty="0"/>
              <a:t>Bucket</a:t>
            </a:r>
            <a:r>
              <a:rPr lang="zh-TW" altLang="en" dirty="0"/>
              <a:t>）</a:t>
            </a:r>
            <a:r>
              <a:rPr lang="en" altLang="zh-TW" dirty="0"/>
              <a:t>』</a:t>
            </a:r>
            <a:r>
              <a:rPr lang="zh-TW" altLang="en-US" dirty="0"/>
              <a:t>作為基礎單位，為了方便理解，你可以把一個儲存桶視為一個全新的雲端硬碟。</a:t>
            </a: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r>
              <a:rPr lang="zh-TW" altLang="en-US" dirty="0"/>
              <a:t>在建立 </a:t>
            </a:r>
            <a:r>
              <a:rPr lang="en" altLang="zh-TW" dirty="0"/>
              <a:t>Bucket </a:t>
            </a:r>
            <a:r>
              <a:rPr lang="zh-TW" altLang="en-US" dirty="0"/>
              <a:t>時，你可以為 </a:t>
            </a:r>
            <a:r>
              <a:rPr lang="en" altLang="zh-TW" dirty="0"/>
              <a:t>Bucket </a:t>
            </a:r>
            <a:r>
              <a:rPr lang="zh-TW" altLang="en-US" dirty="0"/>
              <a:t>指定一個以國家為單位的區域，例如東京、美國、新加坡等，不同區域的 </a:t>
            </a:r>
            <a:r>
              <a:rPr lang="en" altLang="zh-TW" dirty="0"/>
              <a:t>Bucket </a:t>
            </a:r>
            <a:r>
              <a:rPr lang="zh-TW" altLang="en-US" dirty="0"/>
              <a:t>會使用不同的線路並且對於使用者的上傳以及下載速率有著極大的影響。</a:t>
            </a: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r>
              <a:rPr lang="zh-TW" altLang="en-US" dirty="0"/>
              <a:t>剛建立的 </a:t>
            </a:r>
            <a:r>
              <a:rPr lang="en" altLang="zh-TW" dirty="0"/>
              <a:t>Bucket </a:t>
            </a:r>
            <a:r>
              <a:rPr lang="zh-TW" altLang="en-US" dirty="0"/>
              <a:t>預設是都是 </a:t>
            </a:r>
            <a:r>
              <a:rPr lang="en" altLang="zh-TW" dirty="0"/>
              <a:t>private</a:t>
            </a:r>
            <a:r>
              <a:rPr lang="zh-TW" altLang="en-US" dirty="0"/>
              <a:t>，但是可以透過 </a:t>
            </a:r>
            <a:r>
              <a:rPr lang="en" altLang="zh-TW" dirty="0"/>
              <a:t>policy</a:t>
            </a:r>
            <a:r>
              <a:rPr lang="zh-TW" altLang="en-US" dirty="0"/>
              <a:t>，</a:t>
            </a:r>
            <a:r>
              <a:rPr lang="en" altLang="zh-TW" dirty="0"/>
              <a:t>ACLs </a:t>
            </a:r>
            <a:r>
              <a:rPr lang="zh-TW" altLang="en-US" dirty="0"/>
              <a:t>來決定存取權限。</a:t>
            </a: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endParaRPr lang="en-US" altLang="zh-TW" dirty="0"/>
          </a:p>
        </p:txBody>
      </p:sp>
    </p:spTree>
    <p:extLst>
      <p:ext uri="{BB962C8B-B14F-4D97-AF65-F5344CB8AC3E}">
        <p14:creationId xmlns:p14="http://schemas.microsoft.com/office/powerpoint/2010/main" val="1554135515"/>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字方塊 4">
            <a:extLst>
              <a:ext uri="{FF2B5EF4-FFF2-40B4-BE49-F238E27FC236}">
                <a16:creationId xmlns:a16="http://schemas.microsoft.com/office/drawing/2014/main" id="{8852ADE8-7A56-1145-9FBC-E1F428AC75B9}"/>
              </a:ext>
            </a:extLst>
          </p:cNvPr>
          <p:cNvSpPr txBox="1"/>
          <p:nvPr/>
        </p:nvSpPr>
        <p:spPr>
          <a:xfrm>
            <a:off x="790569" y="1467385"/>
            <a:ext cx="7562851" cy="3139321"/>
          </a:xfrm>
          <a:prstGeom prst="rect">
            <a:avLst/>
          </a:prstGeom>
          <a:noFill/>
        </p:spPr>
        <p:txBody>
          <a:bodyPr wrap="square" rtlCol="0">
            <a:spAutoFit/>
          </a:bodyPr>
          <a:lstStyle/>
          <a:p>
            <a:pPr marL="285750" indent="-285750">
              <a:buFont typeface="Arial" panose="020B0604020202020204" pitchFamily="34" charset="0"/>
              <a:buChar char="•"/>
            </a:pPr>
            <a:r>
              <a:rPr lang="en" altLang="zh-TW" dirty="0"/>
              <a:t>S3 </a:t>
            </a:r>
            <a:r>
              <a:rPr lang="zh-TW" altLang="en-US" dirty="0"/>
              <a:t>是物件檔案儲存服務</a:t>
            </a:r>
            <a:r>
              <a:rPr lang="en-US" altLang="zh-TW" dirty="0"/>
              <a:t>(</a:t>
            </a:r>
            <a:r>
              <a:rPr lang="en" altLang="zh-TW" dirty="0"/>
              <a:t>key-value</a:t>
            </a:r>
            <a:r>
              <a:rPr lang="zh-TW" altLang="en" dirty="0"/>
              <a:t>，</a:t>
            </a:r>
            <a:r>
              <a:rPr lang="zh-TW" altLang="en-US" dirty="0"/>
              <a:t>有版本的觀念</a:t>
            </a:r>
            <a:r>
              <a:rPr lang="en-US" altLang="zh-TW" dirty="0"/>
              <a:t>)</a:t>
            </a:r>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r>
              <a:rPr lang="zh-TW" altLang="en-US" dirty="0"/>
              <a:t>單一檔案大小上限可以到 </a:t>
            </a:r>
            <a:r>
              <a:rPr lang="en-US" altLang="zh-TW" dirty="0"/>
              <a:t>5 </a:t>
            </a:r>
            <a:r>
              <a:rPr lang="en" altLang="zh-TW" dirty="0"/>
              <a:t>TB</a:t>
            </a:r>
          </a:p>
          <a:p>
            <a:pPr marL="285750" indent="-285750">
              <a:buFont typeface="Arial" panose="020B0604020202020204" pitchFamily="34" charset="0"/>
              <a:buChar char="•"/>
            </a:pPr>
            <a:endParaRPr lang="en" altLang="zh-TW" dirty="0"/>
          </a:p>
          <a:p>
            <a:pPr marL="285750" indent="-285750">
              <a:buFont typeface="Arial" panose="020B0604020202020204" pitchFamily="34" charset="0"/>
              <a:buChar char="•"/>
            </a:pPr>
            <a:r>
              <a:rPr lang="zh-TW" altLang="en-US" dirty="0"/>
              <a:t>沒有容量上傳上限</a:t>
            </a:r>
            <a:endParaRPr lang="en-US" altLang="zh-TW" dirty="0"/>
          </a:p>
          <a:p>
            <a:pPr marL="285750" indent="-285750">
              <a:buFont typeface="Arial" panose="020B0604020202020204" pitchFamily="34" charset="0"/>
              <a:buChar char="•"/>
            </a:pPr>
            <a:endParaRPr lang="zh-TW" altLang="en-US" dirty="0"/>
          </a:p>
          <a:p>
            <a:pPr marL="285750" indent="-285750">
              <a:buFont typeface="Arial" panose="020B0604020202020204" pitchFamily="34" charset="0"/>
              <a:buChar char="•"/>
            </a:pPr>
            <a:r>
              <a:rPr lang="zh-TW" altLang="en-US" dirty="0"/>
              <a:t>上傳的檔案會被分配到指定的儲存槽</a:t>
            </a:r>
            <a:r>
              <a:rPr lang="en-US" altLang="zh-TW" dirty="0"/>
              <a:t>(</a:t>
            </a:r>
            <a:r>
              <a:rPr lang="en" altLang="zh-TW" dirty="0"/>
              <a:t>bucket)</a:t>
            </a:r>
            <a:r>
              <a:rPr lang="zh-TW" altLang="en-US" dirty="0"/>
              <a:t>中</a:t>
            </a:r>
            <a:endParaRPr lang="en-US" altLang="zh-TW" dirty="0"/>
          </a:p>
          <a:p>
            <a:pPr marL="285750" indent="-285750">
              <a:buFont typeface="Arial" panose="020B0604020202020204" pitchFamily="34" charset="0"/>
              <a:buChar char="•"/>
            </a:pPr>
            <a:endParaRPr lang="zh-TW" altLang="en-US" dirty="0"/>
          </a:p>
          <a:p>
            <a:pPr marL="285750" indent="-285750">
              <a:buFont typeface="Arial" panose="020B0604020202020204" pitchFamily="34" charset="0"/>
              <a:buChar char="•"/>
            </a:pPr>
            <a:r>
              <a:rPr lang="zh-TW" altLang="en-US" dirty="0"/>
              <a:t>檔案一律存在 </a:t>
            </a:r>
            <a:r>
              <a:rPr lang="en" altLang="zh-TW" dirty="0"/>
              <a:t>bucket </a:t>
            </a:r>
            <a:r>
              <a:rPr lang="zh-TW" altLang="en-US" dirty="0"/>
              <a:t>中 </a:t>
            </a:r>
            <a:r>
              <a:rPr lang="en-US" altLang="zh-TW" dirty="0"/>
              <a:t>(</a:t>
            </a:r>
            <a:r>
              <a:rPr lang="en" altLang="zh-TW" dirty="0"/>
              <a:t>bucket </a:t>
            </a:r>
            <a:r>
              <a:rPr lang="zh-TW" altLang="en-US" dirty="0"/>
              <a:t>裏面無法再放一個 </a:t>
            </a:r>
            <a:r>
              <a:rPr lang="en" altLang="zh-TW" dirty="0"/>
              <a:t>bucket</a:t>
            </a:r>
            <a:r>
              <a:rPr lang="zh-TW" altLang="en" dirty="0"/>
              <a:t>，</a:t>
            </a:r>
            <a:r>
              <a:rPr lang="zh-TW" altLang="en-US" dirty="0"/>
              <a:t>但可以放 </a:t>
            </a:r>
            <a:r>
              <a:rPr lang="en" altLang="zh-TW" dirty="0"/>
              <a:t>folder)</a:t>
            </a:r>
          </a:p>
          <a:p>
            <a:pPr marL="285750" indent="-285750">
              <a:buFont typeface="Arial" panose="020B0604020202020204" pitchFamily="34" charset="0"/>
              <a:buChar char="•"/>
            </a:pPr>
            <a:endParaRPr lang="en-US" altLang="zh-TW"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 </a:t>
            </a:r>
            <a:r>
              <a:rPr lang="zh-CN" altLang="en-US" sz="2800" b="1" spc="300" dirty="0">
                <a:solidFill>
                  <a:srgbClr val="000000"/>
                </a:solidFill>
                <a:latin typeface="微软雅黑" panose="020B0503020204020204" pitchFamily="34" charset="-122"/>
                <a:ea typeface="微软雅黑" panose="020B0503020204020204" pitchFamily="34" charset="-122"/>
                <a:cs typeface="+mn-ea"/>
                <a:sym typeface="+mn-lt"/>
              </a:rPr>
              <a:t>服務的特性</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2825286170"/>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字方塊 4">
            <a:extLst>
              <a:ext uri="{FF2B5EF4-FFF2-40B4-BE49-F238E27FC236}">
                <a16:creationId xmlns:a16="http://schemas.microsoft.com/office/drawing/2014/main" id="{8852ADE8-7A56-1145-9FBC-E1F428AC75B9}"/>
              </a:ext>
            </a:extLst>
          </p:cNvPr>
          <p:cNvSpPr txBox="1"/>
          <p:nvPr/>
        </p:nvSpPr>
        <p:spPr>
          <a:xfrm>
            <a:off x="790569" y="1467385"/>
            <a:ext cx="7562851" cy="2308324"/>
          </a:xfrm>
          <a:prstGeom prst="rect">
            <a:avLst/>
          </a:prstGeom>
          <a:noFill/>
        </p:spPr>
        <p:txBody>
          <a:bodyPr wrap="square" rtlCol="0">
            <a:spAutoFit/>
          </a:bodyPr>
          <a:lstStyle/>
          <a:p>
            <a:pPr marL="285750" indent="-285750">
              <a:buFont typeface="Arial" panose="020B0604020202020204" pitchFamily="34" charset="0"/>
              <a:buChar char="•"/>
            </a:pPr>
            <a:r>
              <a:rPr lang="en" altLang="zh-TW" dirty="0"/>
              <a:t>S3 </a:t>
            </a:r>
            <a:r>
              <a:rPr lang="zh-TW" altLang="en-US" dirty="0"/>
              <a:t>有命名空間的概念，上傳的檔案都會在對應的命名空間下。若有開放對外存取則可直接透過網路連結取得該資源。</a:t>
            </a:r>
            <a:endParaRPr lang="en-US" altLang="zh-TW" dirty="0"/>
          </a:p>
          <a:p>
            <a:pPr marL="285750" indent="-285750">
              <a:buFont typeface="Arial" panose="020B0604020202020204" pitchFamily="34" charset="0"/>
              <a:buChar char="•"/>
            </a:pPr>
            <a:endParaRPr lang="zh-TW" altLang="en-US" dirty="0"/>
          </a:p>
          <a:p>
            <a:pPr marL="285750" indent="-285750">
              <a:buFont typeface="Arial" panose="020B0604020202020204" pitchFamily="34" charset="0"/>
              <a:buChar char="•"/>
            </a:pPr>
            <a:r>
              <a:rPr lang="en" altLang="zh-TW" dirty="0"/>
              <a:t>S3 </a:t>
            </a:r>
            <a:r>
              <a:rPr lang="zh-TW" altLang="en-US" dirty="0"/>
              <a:t>當上傳成功會獲得 </a:t>
            </a:r>
            <a:r>
              <a:rPr lang="en" altLang="zh-TW" dirty="0"/>
              <a:t>HTTP Status </a:t>
            </a:r>
            <a:r>
              <a:rPr lang="zh-TW" altLang="en-US" dirty="0"/>
              <a:t>為 </a:t>
            </a:r>
            <a:r>
              <a:rPr lang="en-US" altLang="zh-TW" dirty="0"/>
              <a:t>200</a:t>
            </a:r>
            <a:r>
              <a:rPr lang="zh-TW" altLang="en-US" dirty="0"/>
              <a:t> 的請求回應，表示上傳成功。</a:t>
            </a:r>
            <a:endParaRPr lang="en-US" altLang="zh-TW" dirty="0"/>
          </a:p>
          <a:p>
            <a:pPr marL="285750" indent="-285750">
              <a:buFont typeface="Arial" panose="020B0604020202020204" pitchFamily="34" charset="0"/>
              <a:buChar char="•"/>
            </a:pPr>
            <a:endParaRPr lang="zh-TW" altLang="en-US" dirty="0"/>
          </a:p>
          <a:p>
            <a:pPr marL="285750" indent="-285750">
              <a:buFont typeface="Arial" panose="020B0604020202020204" pitchFamily="34" charset="0"/>
              <a:buChar char="•"/>
            </a:pPr>
            <a:r>
              <a:rPr lang="zh-TW" altLang="en-US" dirty="0"/>
              <a:t>可以針對檔案的生命週期做管理：例如，設定前 </a:t>
            </a:r>
            <a:r>
              <a:rPr lang="en-US" altLang="zh-TW" dirty="0"/>
              <a:t>30 </a:t>
            </a:r>
            <a:r>
              <a:rPr lang="zh-TW" altLang="en-US" dirty="0"/>
              <a:t>天在正常的 </a:t>
            </a:r>
            <a:r>
              <a:rPr lang="en" altLang="zh-TW" dirty="0"/>
              <a:t>standard tier</a:t>
            </a:r>
            <a:r>
              <a:rPr lang="zh-TW" altLang="en-US" dirty="0"/>
              <a:t>，</a:t>
            </a:r>
            <a:r>
              <a:rPr lang="en" altLang="zh-TW" dirty="0"/>
              <a:t> </a:t>
            </a:r>
            <a:r>
              <a:rPr lang="zh-TW" altLang="en-US" dirty="0"/>
              <a:t>接著 </a:t>
            </a:r>
            <a:r>
              <a:rPr lang="en-US" altLang="zh-TW" dirty="0"/>
              <a:t>30 </a:t>
            </a:r>
            <a:r>
              <a:rPr lang="zh-TW" altLang="en-US" dirty="0"/>
              <a:t>天移到另外一個 </a:t>
            </a:r>
            <a:r>
              <a:rPr lang="en" altLang="zh-TW" dirty="0"/>
              <a:t>IA (Infrequently Accessed) tier</a:t>
            </a:r>
            <a:r>
              <a:rPr lang="zh-TW" altLang="en-US" dirty="0"/>
              <a:t>。</a:t>
            </a:r>
            <a:endParaRPr lang="en" altLang="zh-TW" dirty="0"/>
          </a:p>
          <a:p>
            <a:pPr marL="285750" indent="-285750">
              <a:buFont typeface="Arial" panose="020B0604020202020204" pitchFamily="34" charset="0"/>
              <a:buChar char="•"/>
            </a:pPr>
            <a:endParaRPr lang="en-US" altLang="zh-TW"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 </a:t>
            </a:r>
            <a:r>
              <a:rPr lang="zh-CN" altLang="en-US" sz="2800" b="1" spc="300" dirty="0">
                <a:solidFill>
                  <a:srgbClr val="000000"/>
                </a:solidFill>
                <a:latin typeface="微软雅黑" panose="020B0503020204020204" pitchFamily="34" charset="-122"/>
                <a:ea typeface="微软雅黑" panose="020B0503020204020204" pitchFamily="34" charset="-122"/>
                <a:cs typeface="+mn-ea"/>
                <a:sym typeface="+mn-lt"/>
              </a:rPr>
              <a:t>服務的特性</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866904068"/>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a:extLst>
              <a:ext uri="{FF2B5EF4-FFF2-40B4-BE49-F238E27FC236}">
                <a16:creationId xmlns:a16="http://schemas.microsoft.com/office/drawing/2014/main" id="{C7D98159-7FA2-F24F-8098-4A3635BF4F56}"/>
              </a:ext>
            </a:extLst>
          </p:cNvPr>
          <p:cNvSpPr/>
          <p:nvPr/>
        </p:nvSpPr>
        <p:spPr>
          <a:xfrm>
            <a:off x="467544" y="401985"/>
            <a:ext cx="8208912" cy="4320480"/>
          </a:xfrm>
          <a:prstGeom prst="roundRect">
            <a:avLst>
              <a:gd name="adj" fmla="val 3113"/>
            </a:avLst>
          </a:prstGeom>
          <a:solidFill>
            <a:schemeClr val="bg1"/>
          </a:solidFill>
          <a:ln>
            <a:noFill/>
          </a:ln>
          <a:effectLst>
            <a:outerShdw blurRad="114300" sx="102000" sy="102000" algn="c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字方塊 6">
            <a:extLst>
              <a:ext uri="{FF2B5EF4-FFF2-40B4-BE49-F238E27FC236}">
                <a16:creationId xmlns:a16="http://schemas.microsoft.com/office/drawing/2014/main" id="{5F0B93CA-AA92-744C-95F8-C4DE7F8B1802}"/>
              </a:ext>
            </a:extLst>
          </p:cNvPr>
          <p:cNvSpPr txBox="1"/>
          <p:nvPr/>
        </p:nvSpPr>
        <p:spPr>
          <a:xfrm>
            <a:off x="1276345" y="673075"/>
            <a:ext cx="6591301" cy="523220"/>
          </a:xfrm>
          <a:prstGeom prst="rect">
            <a:avLst/>
          </a:prstGeom>
          <a:noFill/>
        </p:spPr>
        <p:txBody>
          <a:bodyPr wrap="square" rtlCol="0">
            <a:spAutoFit/>
          </a:bodyPr>
          <a:lstStyle/>
          <a:p>
            <a:pPr algn="ctr">
              <a:defRPr/>
            </a:pPr>
            <a:r>
              <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rPr>
              <a:t>S3</a:t>
            </a:r>
            <a:r>
              <a:rPr lang="zh-TW" altLang="en-US" sz="2800" b="1" spc="300" dirty="0">
                <a:solidFill>
                  <a:srgbClr val="000000"/>
                </a:solidFill>
                <a:latin typeface="微软雅黑" panose="020B0503020204020204" pitchFamily="34" charset="-122"/>
                <a:ea typeface="微软雅黑" panose="020B0503020204020204" pitchFamily="34" charset="-122"/>
                <a:cs typeface="+mn-ea"/>
                <a:sym typeface="+mn-lt"/>
              </a:rPr>
              <a:t> 的免費額度</a:t>
            </a:r>
            <a:endParaRPr lang="en" altLang="zh-CN" sz="2800" b="1" spc="300" dirty="0">
              <a:solidFill>
                <a:srgbClr val="000000"/>
              </a:solidFill>
              <a:latin typeface="微软雅黑" panose="020B0503020204020204" pitchFamily="34" charset="-122"/>
              <a:ea typeface="微软雅黑" panose="020B0503020204020204" pitchFamily="34" charset="-122"/>
              <a:cs typeface="+mn-ea"/>
              <a:sym typeface="+mn-lt"/>
            </a:endParaRPr>
          </a:p>
        </p:txBody>
      </p:sp>
      <p:sp>
        <p:nvSpPr>
          <p:cNvPr id="6" name="文字方塊 5">
            <a:extLst>
              <a:ext uri="{FF2B5EF4-FFF2-40B4-BE49-F238E27FC236}">
                <a16:creationId xmlns:a16="http://schemas.microsoft.com/office/drawing/2014/main" id="{AF165773-B216-F648-BDC4-A71EF9E9508E}"/>
              </a:ext>
            </a:extLst>
          </p:cNvPr>
          <p:cNvSpPr txBox="1"/>
          <p:nvPr/>
        </p:nvSpPr>
        <p:spPr>
          <a:xfrm>
            <a:off x="790569" y="1467385"/>
            <a:ext cx="7562851" cy="1754326"/>
          </a:xfrm>
          <a:prstGeom prst="rect">
            <a:avLst/>
          </a:prstGeom>
          <a:noFill/>
        </p:spPr>
        <p:txBody>
          <a:bodyPr wrap="square" rtlCol="0">
            <a:spAutoFit/>
          </a:bodyPr>
          <a:lstStyle/>
          <a:p>
            <a:pPr marL="285750" indent="-285750">
              <a:buFont typeface="Arial" panose="020B0604020202020204" pitchFamily="34" charset="0"/>
              <a:buChar char="•"/>
            </a:pPr>
            <a:r>
              <a:rPr lang="en-US" altLang="zh-TW" dirty="0"/>
              <a:t>5 GB </a:t>
            </a:r>
            <a:r>
              <a:rPr lang="zh-TW" altLang="en-US" dirty="0"/>
              <a:t>儲存空間</a:t>
            </a: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r>
              <a:rPr lang="en-US" altLang="zh-TW" dirty="0"/>
              <a:t>20,000 </a:t>
            </a:r>
            <a:r>
              <a:rPr lang="zh-TW" altLang="en-US" dirty="0"/>
              <a:t>個 </a:t>
            </a:r>
            <a:r>
              <a:rPr lang="en-US" altLang="zh-TW" dirty="0"/>
              <a:t>Get </a:t>
            </a:r>
            <a:r>
              <a:rPr lang="zh-TW" altLang="en-US" dirty="0"/>
              <a:t>請求和 </a:t>
            </a:r>
            <a:r>
              <a:rPr lang="en-US" altLang="zh-TW" dirty="0"/>
              <a:t>2,000 </a:t>
            </a:r>
            <a:r>
              <a:rPr lang="zh-TW" altLang="en-US" dirty="0"/>
              <a:t>個 </a:t>
            </a:r>
            <a:r>
              <a:rPr lang="en-US" altLang="zh-TW" dirty="0"/>
              <a:t>Put </a:t>
            </a:r>
            <a:r>
              <a:rPr lang="zh-TW" altLang="en-US" dirty="0"/>
              <a:t>請求</a:t>
            </a:r>
            <a:endParaRPr lang="en-US" altLang="zh-TW" dirty="0"/>
          </a:p>
          <a:p>
            <a:pPr marL="285750" indent="-285750">
              <a:buFont typeface="Arial" panose="020B0604020202020204" pitchFamily="34" charset="0"/>
              <a:buChar char="•"/>
            </a:pPr>
            <a:endParaRPr lang="en-US" altLang="zh-TW" dirty="0"/>
          </a:p>
          <a:p>
            <a:pPr marL="285750" indent="-285750">
              <a:buFont typeface="Arial" panose="020B0604020202020204" pitchFamily="34" charset="0"/>
              <a:buChar char="•"/>
            </a:pPr>
            <a:r>
              <a:rPr lang="zh-TW" altLang="en-US" dirty="0"/>
              <a:t>流量並不在一年免費的額度的原因是，流量本來就有一個免費的空間，只要不超過 </a:t>
            </a:r>
            <a:r>
              <a:rPr lang="en-US" altLang="zh-TW" dirty="0"/>
              <a:t>1GB/</a:t>
            </a:r>
            <a:r>
              <a:rPr lang="zh-TW" altLang="en-US" dirty="0"/>
              <a:t>月 的話，</a:t>
            </a:r>
            <a:r>
              <a:rPr lang="en-US" altLang="zh-TW" dirty="0"/>
              <a:t>AWS</a:t>
            </a:r>
            <a:r>
              <a:rPr lang="zh-TW" altLang="en-US" dirty="0"/>
              <a:t> 並不會跟你收費。</a:t>
            </a:r>
            <a:endParaRPr lang="en-US" altLang="zh-TW" dirty="0"/>
          </a:p>
        </p:txBody>
      </p:sp>
    </p:spTree>
    <p:extLst>
      <p:ext uri="{BB962C8B-B14F-4D97-AF65-F5344CB8AC3E}">
        <p14:creationId xmlns:p14="http://schemas.microsoft.com/office/powerpoint/2010/main" val="2662300882"/>
      </p:ext>
    </p:extLst>
  </p:cSld>
  <p:clrMapOvr>
    <a:masterClrMapping/>
  </p:clrMapOvr>
  <mc:AlternateContent xmlns:mc="http://schemas.openxmlformats.org/markup-compatibility/2006" xmlns:p14="http://schemas.microsoft.com/office/powerpoint/2010/main">
    <mc:Choice Requires="p14">
      <p:transition p14:dur="10" advTm="0"/>
    </mc:Choice>
    <mc:Fallback xmlns="">
      <p:transition advTm="0"/>
    </mc:Fallback>
  </mc:AlternateContent>
</p:sld>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6765</TotalTime>
  <Words>669</Words>
  <Application>Microsoft Macintosh PowerPoint</Application>
  <PresentationFormat>如螢幕大小 (16:9)</PresentationFormat>
  <Paragraphs>66</Paragraphs>
  <Slides>14</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14</vt:i4>
      </vt:variant>
    </vt:vector>
  </HeadingPairs>
  <TitlesOfParts>
    <vt:vector size="21" baseType="lpstr">
      <vt:lpstr>新細明體</vt:lpstr>
      <vt:lpstr>微软雅黑</vt:lpstr>
      <vt:lpstr>宋体</vt:lpstr>
      <vt:lpstr>Arial</vt:lpstr>
      <vt:lpstr>Calibri</vt:lpstr>
      <vt:lpstr>Calibri Light</vt:lpstr>
      <vt:lpstr>Office Theme</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fpvc167</cp:lastModifiedBy>
  <cp:revision>482</cp:revision>
  <dcterms:created xsi:type="dcterms:W3CDTF">2017-10-30T02:36:03Z</dcterms:created>
  <dcterms:modified xsi:type="dcterms:W3CDTF">2019-05-25T10:49:26Z</dcterms:modified>
</cp:coreProperties>
</file>

<file path=docProps/thumbnail.jpeg>
</file>